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2" r:id="rId3"/>
    <p:sldId id="263" r:id="rId4"/>
    <p:sldId id="264" r:id="rId5"/>
    <p:sldId id="261" r:id="rId6"/>
    <p:sldId id="265" r:id="rId7"/>
    <p:sldId id="266" r:id="rId8"/>
    <p:sldId id="267" r:id="rId9"/>
    <p:sldId id="269" r:id="rId10"/>
    <p:sldId id="270" r:id="rId11"/>
    <p:sldId id="271" r:id="rId12"/>
    <p:sldId id="27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52"/>
    <p:restoredTop sz="95268" autoAdjust="0"/>
  </p:normalViewPr>
  <p:slideViewPr>
    <p:cSldViewPr snapToGrid="0">
      <p:cViewPr varScale="1">
        <p:scale>
          <a:sx n="86" d="100"/>
          <a:sy n="86" d="100"/>
        </p:scale>
        <p:origin x="451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4635C5-FCA9-26DF-5D32-5CCE8694F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3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F589E4-5831-AFDC-47BE-743C515A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3EABC2C-E6B4-46FD-1ED4-A2F6531B0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4D10A5-49BA-A664-3725-409B8F0A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461069-0A12-C7EE-B5ED-695E887A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C6B5E0-7350-AF31-3E4B-345018FF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4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C384937-372D-CF4A-35AE-F7E0E3541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569A52-B188-3921-C35B-1922E4C1C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516F74-4228-FA6A-8E45-84FF7B69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165BC8-2EDE-962E-07C3-DF9ECC4D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C0D6B2-145F-DE2A-08F4-307F6296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A8BDAF7-D789-9924-F7E2-473A050288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1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25C2D5-FA22-E812-4591-77CBD3C8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1473AD-DC66-3B2E-93EB-89F5DA567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7D6B21-D205-A0BA-F620-6C9C4754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89815C-6DA9-6AD4-6640-AFC55B58E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59CBAC-CAF3-1E08-0277-C114EAC0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4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F302CA-BCE6-204F-5296-15671A814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8F07F2-9DCA-7377-639F-522541F9C7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827CBD-AA54-1060-AD7E-326D2C8F5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910FD9-E3E6-0FAB-3D4B-226CBC34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ECF9EC-0A30-6598-E47F-B302DF2F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020569-211C-F685-DEC2-8B87BA27C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09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2793C1-B246-36D0-EDDB-D51B356B7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C1FD1B-3EF6-6FCB-9ECF-AA987498F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B1F747E-0A9C-2C44-5CA0-668C83CCC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755796B-5A95-FEFC-7978-BBE952C4A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56ED21E-9273-A134-44BA-51FA00F98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9269D8B-E202-66AC-101F-1F92401E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C95F870-D8D0-B9C6-1F5B-FBAA26143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D61C8DE-1161-FBE6-0D42-B96AEC66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7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F687BF-7686-7D52-D910-341FC42C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05BFD85-E2D1-A821-C037-2E07DDD5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C25C8E2-288A-E8D1-E849-D678E346F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8F3CFD3-F539-8E99-AC21-6C034D8D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5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A54234D-4CA6-9C9A-5636-14B6BDA5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BA62266-7C8F-A7CC-DC93-E5F5AC6CF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69B774A-9F02-D3B2-99D9-6ADA05CD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995BF9-E6B7-2B03-1DF3-77195A93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B0D3F3-B8FA-52BD-09EF-6F7280BDC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59449D-02C6-31EA-A43A-4D3C0D9FE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F154D6-49F5-E241-F2A3-67689F2A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1E91FC-FC5F-6F64-770E-A84D9D79E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4D0086-42AD-F28F-65C3-789CC4274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31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8A6973-BFC9-450B-52B1-516773B97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F87CF72-9310-95C5-F18E-AF2E57A5C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603BB2-E681-E3BB-DFCC-5D66A417F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5079F3-69B3-351A-1996-60B53087D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38989E-F776-9B1C-FA9F-29B56AE1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BAD0D2-48E5-70C4-81FD-A9AA96C47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25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8067C1-EFAA-9A1C-1C17-CBD86150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C44FD5-781B-46B9-DF39-DB83DF77A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2227A4-08E8-2FA4-92CE-2D52DE709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F2E730-C714-7D56-E243-1659899B2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13A199-714B-83F3-9F1E-C352845C6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74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CD9AF3-45E6-0B89-FB25-FE7E79DD50D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51791" y="1427584"/>
            <a:ext cx="11588756" cy="2744987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Bounded" pitchFamily="2" charset="0"/>
              </a:rPr>
              <a:t>Роль эпоса «Урал батыр»</a:t>
            </a:r>
            <a:br>
              <a:rPr lang="ru-RU" sz="4800" b="1" dirty="0">
                <a:latin typeface="Bounded" pitchFamily="2" charset="0"/>
              </a:rPr>
            </a:br>
            <a:r>
              <a:rPr lang="ru-RU" sz="4800" b="1" dirty="0">
                <a:latin typeface="Bounded" pitchFamily="2" charset="0"/>
              </a:rPr>
              <a:t>в воспитании подрастающего поколения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B2353F-00CB-9D10-1EDC-3804737F25D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77282" y="3853542"/>
            <a:ext cx="11762927" cy="18158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Лилия </a:t>
            </a:r>
            <a:r>
              <a:rPr lang="ru-RU" dirty="0" err="1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Искандаровна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 </a:t>
            </a:r>
            <a:r>
              <a:rPr lang="ru-RU" dirty="0" err="1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Аминева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effectLst/>
                <a:latin typeface="Bounded Light" pitchFamily="2" charset="0"/>
              </a:rPr>
              <a:t>, учитель башкирского языка и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литературы; </a:t>
            </a:r>
            <a:r>
              <a:rPr lang="ru-RU" dirty="0" err="1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Зифа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 </a:t>
            </a:r>
            <a:r>
              <a:rPr lang="ru-RU" dirty="0" err="1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Зиевна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 </a:t>
            </a:r>
            <a:r>
              <a:rPr lang="ru-RU" dirty="0" err="1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Искандарова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, руководитель методического объединения учителей русского языка и литературы, ГБОУ Башкирская республиканская гимназия-интернат №1 имени Рами Гарипова, Республика Башкортостан</a:t>
            </a:r>
          </a:p>
        </p:txBody>
      </p:sp>
    </p:spTree>
    <p:extLst>
      <p:ext uri="{BB962C8B-B14F-4D97-AF65-F5344CB8AC3E}">
        <p14:creationId xmlns:p14="http://schemas.microsoft.com/office/powerpoint/2010/main" val="3170702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FDFD2DD-1426-4964-9156-DD4FF37401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5735" y="2065044"/>
            <a:ext cx="5877107" cy="3307171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C0BFF2D-7A65-47D9-8683-492EF413007D}"/>
              </a:ext>
            </a:extLst>
          </p:cNvPr>
          <p:cNvSpPr/>
          <p:nvPr/>
        </p:nvSpPr>
        <p:spPr>
          <a:xfrm>
            <a:off x="133165" y="310718"/>
            <a:ext cx="873562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  <a:t>Ульфат</a:t>
            </a: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  <a:t> </a:t>
            </a:r>
            <a:r>
              <a:rPr kumimoji="0" lang="ru-RU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  <a:t>Миниахметович</a:t>
            </a: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  <a:t> </a:t>
            </a:r>
            <a:r>
              <a:rPr kumimoji="0" lang="ru-RU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  <a:t>Кубагушев</a:t>
            </a:r>
            <a:r>
              <a:rPr lang="ru-RU" sz="3200" kern="0" dirty="0">
                <a:solidFill>
                  <a:srgbClr val="000000"/>
                </a:solidFill>
                <a:latin typeface="Bounded Light"/>
                <a:ea typeface="+mj-ea"/>
                <a:cs typeface="+mj-cs"/>
              </a:rPr>
              <a:t> - </a:t>
            </a: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  <a:t>скульптор, заслуженный работник культуры Республики Башкортостан</a:t>
            </a:r>
            <a:r>
              <a:rPr kumimoji="0" lang="ru-RU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  <a:t>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Bounded Light"/>
            </a:endParaRPr>
          </a:p>
        </p:txBody>
      </p:sp>
    </p:spTree>
    <p:extLst>
      <p:ext uri="{BB962C8B-B14F-4D97-AF65-F5344CB8AC3E}">
        <p14:creationId xmlns:p14="http://schemas.microsoft.com/office/powerpoint/2010/main" val="590602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F9CCA28-AD3E-483A-AE57-BA94BEC95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931" y="1935259"/>
            <a:ext cx="6294449" cy="354201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3216DA-CA8E-4863-868B-68A50A90A3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7527" y="1961939"/>
            <a:ext cx="2592946" cy="351533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9301F1D-3E12-4D52-AAFE-DB5274B82F18}"/>
              </a:ext>
            </a:extLst>
          </p:cNvPr>
          <p:cNvSpPr/>
          <p:nvPr/>
        </p:nvSpPr>
        <p:spPr>
          <a:xfrm>
            <a:off x="656948" y="479394"/>
            <a:ext cx="84870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Bounded Light"/>
                <a:ea typeface="+mj-ea"/>
                <a:cs typeface="+mj-cs"/>
              </a:rPr>
              <a:t>Рекреация второго этажа гимназии, посвященная эпосу «Урал батыр»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Bounded Light"/>
            </a:endParaRPr>
          </a:p>
        </p:txBody>
      </p:sp>
    </p:spTree>
    <p:extLst>
      <p:ext uri="{BB962C8B-B14F-4D97-AF65-F5344CB8AC3E}">
        <p14:creationId xmlns:p14="http://schemas.microsoft.com/office/powerpoint/2010/main" val="2147174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75B2A2C-C8EB-447E-AECE-7415CD4B47A3}"/>
              </a:ext>
            </a:extLst>
          </p:cNvPr>
          <p:cNvSpPr/>
          <p:nvPr/>
        </p:nvSpPr>
        <p:spPr>
          <a:xfrm>
            <a:off x="2743199" y="1908700"/>
            <a:ext cx="74927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latin typeface="Bounded Light"/>
              </a:rPr>
              <a:t>Благодарим за внимание!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4F1B45F-4D12-4722-B4D9-97646E5E4ECE}"/>
              </a:ext>
            </a:extLst>
          </p:cNvPr>
          <p:cNvSpPr/>
          <p:nvPr/>
        </p:nvSpPr>
        <p:spPr>
          <a:xfrm>
            <a:off x="683581" y="3035359"/>
            <a:ext cx="1106157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90000"/>
              </a:lnSpc>
              <a:spcBef>
                <a:spcPts val="1000"/>
              </a:spcBef>
            </a:pPr>
            <a:r>
              <a:rPr lang="ru-RU" sz="2800" dirty="0">
                <a:solidFill>
                  <a:srgbClr val="E7E6E6">
                    <a:lumMod val="50000"/>
                  </a:srgbClr>
                </a:solidFill>
                <a:latin typeface="Bounded Light" pitchFamily="2" charset="0"/>
              </a:rPr>
              <a:t>Лилия </a:t>
            </a:r>
            <a:r>
              <a:rPr lang="ru-RU" sz="2800" dirty="0" err="1">
                <a:solidFill>
                  <a:srgbClr val="E7E6E6">
                    <a:lumMod val="50000"/>
                  </a:srgbClr>
                </a:solidFill>
                <a:latin typeface="Bounded Light" pitchFamily="2" charset="0"/>
              </a:rPr>
              <a:t>Искандаровна</a:t>
            </a:r>
            <a:r>
              <a:rPr lang="ru-RU" sz="2800" dirty="0">
                <a:solidFill>
                  <a:srgbClr val="E7E6E6">
                    <a:lumMod val="50000"/>
                  </a:srgbClr>
                </a:solidFill>
                <a:latin typeface="Bounded Light" pitchFamily="2" charset="0"/>
              </a:rPr>
              <a:t> </a:t>
            </a:r>
            <a:r>
              <a:rPr lang="ru-RU" sz="2800" dirty="0" err="1">
                <a:solidFill>
                  <a:srgbClr val="E7E6E6">
                    <a:lumMod val="50000"/>
                  </a:srgbClr>
                </a:solidFill>
                <a:latin typeface="Bounded Light" pitchFamily="2" charset="0"/>
              </a:rPr>
              <a:t>Аминева</a:t>
            </a:r>
            <a:r>
              <a:rPr lang="ru-RU" sz="2800" dirty="0">
                <a:solidFill>
                  <a:srgbClr val="E7E6E6">
                    <a:lumMod val="50000"/>
                  </a:srgbClr>
                </a:solidFill>
                <a:latin typeface="Bounded Light" pitchFamily="2" charset="0"/>
              </a:rPr>
              <a:t>, учитель башкирского языка и литературы; </a:t>
            </a:r>
            <a:r>
              <a:rPr lang="ru-RU" sz="2800" dirty="0" err="1">
                <a:solidFill>
                  <a:srgbClr val="E7E6E6">
                    <a:lumMod val="50000"/>
                  </a:srgbClr>
                </a:solidFill>
                <a:latin typeface="Bounded Light" pitchFamily="2" charset="0"/>
              </a:rPr>
              <a:t>Зифа</a:t>
            </a:r>
            <a:r>
              <a:rPr lang="ru-RU" sz="2800" dirty="0">
                <a:solidFill>
                  <a:srgbClr val="E7E6E6">
                    <a:lumMod val="50000"/>
                  </a:srgbClr>
                </a:solidFill>
                <a:latin typeface="Bounded Light" pitchFamily="2" charset="0"/>
              </a:rPr>
              <a:t> </a:t>
            </a:r>
            <a:r>
              <a:rPr lang="ru-RU" sz="2800" dirty="0" err="1">
                <a:solidFill>
                  <a:srgbClr val="E7E6E6">
                    <a:lumMod val="50000"/>
                  </a:srgbClr>
                </a:solidFill>
                <a:latin typeface="Bounded Light" pitchFamily="2" charset="0"/>
              </a:rPr>
              <a:t>Зиевна</a:t>
            </a:r>
            <a:r>
              <a:rPr lang="ru-RU" sz="2800" dirty="0">
                <a:solidFill>
                  <a:srgbClr val="E7E6E6">
                    <a:lumMod val="50000"/>
                  </a:srgbClr>
                </a:solidFill>
                <a:latin typeface="Bounded Light" pitchFamily="2" charset="0"/>
              </a:rPr>
              <a:t> </a:t>
            </a:r>
            <a:r>
              <a:rPr lang="ru-RU" sz="2800" dirty="0" err="1">
                <a:solidFill>
                  <a:srgbClr val="E7E6E6">
                    <a:lumMod val="50000"/>
                  </a:srgbClr>
                </a:solidFill>
                <a:latin typeface="Bounded Light" pitchFamily="2" charset="0"/>
              </a:rPr>
              <a:t>Искандарова</a:t>
            </a:r>
            <a:r>
              <a:rPr lang="ru-RU" sz="2800" dirty="0">
                <a:solidFill>
                  <a:srgbClr val="E7E6E6">
                    <a:lumMod val="50000"/>
                  </a:srgbClr>
                </a:solidFill>
                <a:latin typeface="Bounded Light" pitchFamily="2" charset="0"/>
              </a:rPr>
              <a:t>, руководитель методического объединения учителей русского языка и литературы, ГБОУ Башкирская республиканская гимназия-интернат №1 имени Рами Гарипова, Республика Башкортостан</a:t>
            </a:r>
          </a:p>
        </p:txBody>
      </p:sp>
    </p:spTree>
    <p:extLst>
      <p:ext uri="{BB962C8B-B14F-4D97-AF65-F5344CB8AC3E}">
        <p14:creationId xmlns:p14="http://schemas.microsoft.com/office/powerpoint/2010/main" val="3115204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242596" y="475860"/>
            <a:ext cx="9153195" cy="13249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a-RU" sz="5400" b="1" dirty="0">
                <a:latin typeface="Bounded" pitchFamily="2" charset="0"/>
              </a:rPr>
              <a:t>Рами Гарипов «Родной язык»</a:t>
            </a:r>
          </a:p>
          <a:p>
            <a:r>
              <a:rPr lang="ba-RU" sz="5400" b="1" dirty="0">
                <a:latin typeface="Bounded" pitchFamily="2" charset="0"/>
              </a:rPr>
              <a:t>                     </a:t>
            </a:r>
            <a:endParaRPr lang="ru-RU" sz="5400" b="1" dirty="0">
              <a:latin typeface="Bounded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4124131" y="2491273"/>
            <a:ext cx="5271660" cy="238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6FFA16-22BD-4CB0-B452-BF2973D70D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607" y="1800807"/>
            <a:ext cx="2801524" cy="3568157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95ADFB8-2B31-442B-B226-8C4CA506F3D0}"/>
              </a:ext>
            </a:extLst>
          </p:cNvPr>
          <p:cNvSpPr/>
          <p:nvPr/>
        </p:nvSpPr>
        <p:spPr>
          <a:xfrm>
            <a:off x="3834882" y="1605099"/>
            <a:ext cx="610222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  <a:p>
            <a:r>
              <a:rPr lang="ba-RU" dirty="0"/>
              <a:t> 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EFD3A89-CC85-4BD4-8B92-2E6AB4573882}"/>
              </a:ext>
            </a:extLst>
          </p:cNvPr>
          <p:cNvSpPr/>
          <p:nvPr/>
        </p:nvSpPr>
        <p:spPr>
          <a:xfrm>
            <a:off x="4447713" y="1605099"/>
            <a:ext cx="7206222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solidFill>
                  <a:prstClr val="black"/>
                </a:solidFill>
                <a:latin typeface="Bounded Light"/>
              </a:rPr>
              <a:t>Мой язык - это Родины голос.</a:t>
            </a:r>
          </a:p>
          <a:p>
            <a:pPr lvl="0"/>
            <a:r>
              <a:rPr lang="ru-RU" sz="3200" dirty="0">
                <a:solidFill>
                  <a:prstClr val="black"/>
                </a:solidFill>
                <a:latin typeface="Bounded Light"/>
              </a:rPr>
              <a:t>Без него жить стране не дано.</a:t>
            </a:r>
          </a:p>
          <a:p>
            <a:pPr lvl="0"/>
            <a:r>
              <a:rPr lang="ru-RU" sz="3200" dirty="0">
                <a:solidFill>
                  <a:prstClr val="black"/>
                </a:solidFill>
                <a:latin typeface="Bounded Light"/>
              </a:rPr>
              <a:t>В ком достоинство живо и совесть,</a:t>
            </a:r>
          </a:p>
          <a:p>
            <a:pPr lvl="0"/>
            <a:r>
              <a:rPr lang="ru-RU" sz="3200" dirty="0">
                <a:solidFill>
                  <a:prstClr val="black"/>
                </a:solidFill>
                <a:latin typeface="Bounded Light"/>
              </a:rPr>
              <a:t>Тот язык не забудет родной.</a:t>
            </a:r>
          </a:p>
          <a:p>
            <a:pPr lvl="0"/>
            <a:r>
              <a:rPr lang="ru-RU" sz="3200" dirty="0">
                <a:solidFill>
                  <a:prstClr val="black"/>
                </a:solidFill>
                <a:latin typeface="Bounded Light"/>
              </a:rPr>
              <a:t>Он - язык и певцов, и поэтов,</a:t>
            </a:r>
          </a:p>
          <a:p>
            <a:pPr lvl="0"/>
            <a:r>
              <a:rPr lang="ru-RU" sz="3200" dirty="0">
                <a:solidFill>
                  <a:prstClr val="black"/>
                </a:solidFill>
                <a:latin typeface="Bounded Light"/>
              </a:rPr>
              <a:t>Он бессмертен, богат и велик,</a:t>
            </a:r>
          </a:p>
          <a:p>
            <a:pPr lvl="0"/>
            <a:r>
              <a:rPr lang="ru-RU" sz="3200" dirty="0">
                <a:solidFill>
                  <a:prstClr val="black"/>
                </a:solidFill>
                <a:latin typeface="Bounded Light"/>
              </a:rPr>
              <a:t>Добродушный, красивый и светлый</a:t>
            </a:r>
          </a:p>
          <a:p>
            <a:pPr lvl="0"/>
            <a:r>
              <a:rPr lang="ru-RU" sz="3200" dirty="0">
                <a:solidFill>
                  <a:prstClr val="black"/>
                </a:solidFill>
                <a:latin typeface="Bounded Light"/>
              </a:rPr>
              <a:t>Материнский исконный язык.</a:t>
            </a:r>
          </a:p>
          <a:p>
            <a:pPr lvl="0"/>
            <a:r>
              <a:rPr lang="ru-RU" sz="3200" dirty="0">
                <a:solidFill>
                  <a:prstClr val="black"/>
                </a:solidFill>
                <a:latin typeface="Bounded Light"/>
              </a:rPr>
              <a:t>                                                    (1957 г.)</a:t>
            </a:r>
          </a:p>
          <a:p>
            <a:pPr lvl="0"/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773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-363894" y="475860"/>
            <a:ext cx="9759685" cy="13249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ba-RU" sz="4600" b="1" dirty="0">
                <a:latin typeface="Bounded" pitchFamily="2" charset="0"/>
              </a:rPr>
              <a:t>Башкирская республиканская</a:t>
            </a:r>
          </a:p>
          <a:p>
            <a:pPr algn="ctr"/>
            <a:r>
              <a:rPr lang="ba-RU" sz="4600" b="1" dirty="0">
                <a:latin typeface="Bounded" pitchFamily="2" charset="0"/>
              </a:rPr>
              <a:t>гимназия-интернат №1 имени Рами Гарипова</a:t>
            </a:r>
          </a:p>
          <a:p>
            <a:r>
              <a:rPr lang="ba-RU" sz="5400" b="1" dirty="0">
                <a:latin typeface="Bounded" pitchFamily="2" charset="0"/>
              </a:rPr>
              <a:t>                     </a:t>
            </a:r>
            <a:endParaRPr lang="ru-RU" sz="5400" b="1" dirty="0">
              <a:latin typeface="Bounded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4124131" y="2491273"/>
            <a:ext cx="5271660" cy="238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95ADFB8-2B31-442B-B226-8C4CA506F3D0}"/>
              </a:ext>
            </a:extLst>
          </p:cNvPr>
          <p:cNvSpPr/>
          <p:nvPr/>
        </p:nvSpPr>
        <p:spPr>
          <a:xfrm>
            <a:off x="5166804" y="1669002"/>
            <a:ext cx="6596110" cy="4793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Bounded Light"/>
              </a:rPr>
              <a:t>     </a:t>
            </a:r>
            <a:r>
              <a:rPr lang="ru-RU" sz="2800" dirty="0">
                <a:latin typeface="Bounded Light"/>
              </a:rPr>
              <a:t>В 2025-2026 учебном году – 625 обучающихся 5-11 классов из районов Башкортостана, Волгоградской, Курганской, Омской, Оренбургской, Тюменской, Челябинской областей и Пермского края. Во всех классах преподается башкирский язык и литература, учебники вошли в Федеральный перечень.</a:t>
            </a:r>
          </a:p>
          <a:p>
            <a:endParaRPr lang="ru-RU" sz="2800" dirty="0"/>
          </a:p>
          <a:p>
            <a:r>
              <a:rPr lang="ba-RU" dirty="0"/>
              <a:t> 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9B9D84E-3345-4A97-B574-1F2A6EFA89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153" y="1892144"/>
            <a:ext cx="4254758" cy="342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32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121298" y="475860"/>
            <a:ext cx="9274493" cy="13249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ba-RU" sz="5400" b="1" dirty="0">
                <a:latin typeface="Bounded" pitchFamily="2" charset="0"/>
              </a:rPr>
              <a:t>Эпос «Урал батыр»</a:t>
            </a:r>
          </a:p>
          <a:p>
            <a:r>
              <a:rPr lang="ba-RU" sz="5400" b="1" dirty="0">
                <a:latin typeface="Bounded" pitchFamily="2" charset="0"/>
              </a:rPr>
              <a:t>                     </a:t>
            </a:r>
            <a:endParaRPr lang="ru-RU" sz="5400" b="1" dirty="0">
              <a:latin typeface="Bounded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4124131" y="2491273"/>
            <a:ext cx="5271660" cy="238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B765A9F-FB75-426A-9E40-A6314E688547}"/>
              </a:ext>
            </a:extLst>
          </p:cNvPr>
          <p:cNvSpPr/>
          <p:nvPr/>
        </p:nvSpPr>
        <p:spPr>
          <a:xfrm>
            <a:off x="3506680" y="1800807"/>
            <a:ext cx="81230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  <a:latin typeface="Bounded Light"/>
              </a:rPr>
              <a:t>Это памятник башкирской словесности, один из древнейших эпосов на Земле, который создавался на протяжении многих тысячелетий</a:t>
            </a:r>
            <a:r>
              <a:rPr lang="en-US" sz="2800" dirty="0">
                <a:solidFill>
                  <a:prstClr val="black"/>
                </a:solidFill>
                <a:latin typeface="Bounded"/>
              </a:rPr>
              <a:t>.</a:t>
            </a:r>
            <a:r>
              <a:rPr lang="ru-RU" sz="2800" dirty="0">
                <a:solidFill>
                  <a:prstClr val="black"/>
                </a:solidFill>
                <a:latin typeface="Bounded Light"/>
              </a:rPr>
              <a:t> В нем 4755 поэтических и 19 прозаических строк. Первые записи текста были сделаны в 1910 г. фольклористом  </a:t>
            </a:r>
            <a:r>
              <a:rPr lang="ru-RU" sz="2800" dirty="0" err="1">
                <a:solidFill>
                  <a:prstClr val="black"/>
                </a:solidFill>
                <a:latin typeface="Bounded Light"/>
              </a:rPr>
              <a:t>Мухаметшой</a:t>
            </a:r>
            <a:r>
              <a:rPr lang="ru-RU" sz="2800" dirty="0">
                <a:solidFill>
                  <a:prstClr val="black"/>
                </a:solidFill>
                <a:latin typeface="Bounded Light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Bounded Light"/>
              </a:rPr>
              <a:t>Бурангуловым</a:t>
            </a:r>
            <a:r>
              <a:rPr lang="ru-RU" sz="2800" dirty="0">
                <a:solidFill>
                  <a:prstClr val="black"/>
                </a:solidFill>
                <a:latin typeface="Bounded Light"/>
              </a:rPr>
              <a:t> со слов сказителей </a:t>
            </a:r>
            <a:r>
              <a:rPr lang="ru-RU" sz="2800" dirty="0" err="1">
                <a:solidFill>
                  <a:prstClr val="black"/>
                </a:solidFill>
                <a:latin typeface="Bounded Light"/>
              </a:rPr>
              <a:t>Габита</a:t>
            </a:r>
            <a:r>
              <a:rPr lang="ru-RU" sz="2800" dirty="0">
                <a:solidFill>
                  <a:prstClr val="black"/>
                </a:solidFill>
                <a:latin typeface="Bounded Light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Bounded Light"/>
              </a:rPr>
              <a:t>Аргынбаева</a:t>
            </a:r>
            <a:r>
              <a:rPr lang="ru-RU" sz="2800" dirty="0">
                <a:solidFill>
                  <a:prstClr val="black"/>
                </a:solidFill>
                <a:latin typeface="Bounded Light"/>
              </a:rPr>
              <a:t> и Хамита </a:t>
            </a:r>
            <a:r>
              <a:rPr lang="ru-RU" sz="2800" dirty="0" err="1">
                <a:solidFill>
                  <a:prstClr val="black"/>
                </a:solidFill>
                <a:latin typeface="Bounded Light"/>
              </a:rPr>
              <a:t>Альмухаметова</a:t>
            </a:r>
            <a:r>
              <a:rPr lang="ru-RU" sz="2800" dirty="0">
                <a:solidFill>
                  <a:prstClr val="black"/>
                </a:solidFill>
                <a:latin typeface="Bounded Light"/>
              </a:rPr>
              <a:t>.</a:t>
            </a:r>
            <a:endParaRPr lang="ru-RU" sz="2800" dirty="0">
              <a:latin typeface="Bounded Light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FE798A3-72B0-4E59-ADF1-129A8760C5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095" y="1721914"/>
            <a:ext cx="2382859" cy="361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747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156117" y="129453"/>
            <a:ext cx="9077093" cy="14528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ba-RU" sz="5400" b="1" dirty="0">
                <a:latin typeface="Bounded" pitchFamily="2" charset="0"/>
              </a:rPr>
              <a:t>Завещание Урала батыра </a:t>
            </a:r>
          </a:p>
          <a:p>
            <a:pPr algn="ctr"/>
            <a:r>
              <a:rPr lang="ba-RU" sz="5400" b="1" dirty="0">
                <a:latin typeface="Bounded" pitchFamily="2" charset="0"/>
              </a:rPr>
              <a:t>                   </a:t>
            </a:r>
            <a:endParaRPr lang="ru-RU" sz="5400" b="1" dirty="0">
              <a:latin typeface="Bounded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4124131" y="2491273"/>
            <a:ext cx="5271660" cy="238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95ADFB8-2B31-442B-B226-8C4CA506F3D0}"/>
              </a:ext>
            </a:extLst>
          </p:cNvPr>
          <p:cNvSpPr/>
          <p:nvPr/>
        </p:nvSpPr>
        <p:spPr>
          <a:xfrm>
            <a:off x="5635690" y="1716833"/>
            <a:ext cx="6214187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     </a:t>
            </a:r>
          </a:p>
          <a:p>
            <a:r>
              <a:rPr lang="ba-RU" dirty="0"/>
              <a:t> </a:t>
            </a:r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304B4BC-8341-42DB-B2D3-3F484100EBB1}"/>
              </a:ext>
            </a:extLst>
          </p:cNvPr>
          <p:cNvSpPr/>
          <p:nvPr/>
        </p:nvSpPr>
        <p:spPr>
          <a:xfrm>
            <a:off x="490654" y="792132"/>
            <a:ext cx="8653346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Bounded Light"/>
              </a:rPr>
              <a:t>Слушай, страна моя, тебе говорю:</a:t>
            </a:r>
          </a:p>
          <a:p>
            <a:r>
              <a:rPr lang="ru-RU" sz="2400" dirty="0">
                <a:latin typeface="Bounded Light"/>
              </a:rPr>
              <a:t>И львом храбрейшим будучи мира,</a:t>
            </a:r>
          </a:p>
          <a:p>
            <a:r>
              <a:rPr lang="ru-RU" sz="2400" dirty="0">
                <a:latin typeface="Bounded Light"/>
              </a:rPr>
              <a:t>С рожденья имея имя батыра.</a:t>
            </a:r>
          </a:p>
          <a:p>
            <a:r>
              <a:rPr lang="ru-RU" sz="2400" dirty="0">
                <a:latin typeface="Bounded Light"/>
              </a:rPr>
              <a:t>Все же, страну свою не обойдя.</a:t>
            </a:r>
          </a:p>
          <a:p>
            <a:r>
              <a:rPr lang="ru-RU" sz="2400" dirty="0">
                <a:latin typeface="Bounded Light"/>
              </a:rPr>
              <a:t>Вброд ее горе и кровь не пройдя,</a:t>
            </a:r>
          </a:p>
          <a:p>
            <a:r>
              <a:rPr lang="ru-RU" sz="2400" dirty="0">
                <a:latin typeface="Bounded Light"/>
              </a:rPr>
              <a:t>Сердце свое нельзя закалить;</a:t>
            </a:r>
          </a:p>
          <a:p>
            <a:r>
              <a:rPr lang="ru-RU" sz="2400" dirty="0">
                <a:latin typeface="Bounded Light"/>
              </a:rPr>
              <a:t>Чтоб заодно с врагами не быть.</a:t>
            </a:r>
          </a:p>
          <a:p>
            <a:r>
              <a:rPr lang="ru-RU" sz="2400" dirty="0">
                <a:latin typeface="Bounded Light"/>
              </a:rPr>
              <a:t>Без совета дела не вершите!</a:t>
            </a:r>
          </a:p>
          <a:p>
            <a:r>
              <a:rPr lang="ru-RU" sz="2400" dirty="0">
                <a:latin typeface="Bounded Light"/>
              </a:rPr>
              <a:t>Дети, словам моим внемлите:</a:t>
            </a:r>
          </a:p>
          <a:p>
            <a:r>
              <a:rPr lang="ru-RU" sz="2400" dirty="0">
                <a:latin typeface="Bounded Light"/>
              </a:rPr>
              <a:t>На земле, очищенной мною.</a:t>
            </a:r>
          </a:p>
          <a:p>
            <a:r>
              <a:rPr lang="ru-RU" sz="2400" dirty="0">
                <a:latin typeface="Bounded Light"/>
              </a:rPr>
              <a:t>Людям добудьте счастье земное;</a:t>
            </a:r>
          </a:p>
          <a:p>
            <a:r>
              <a:rPr lang="ru-RU" sz="2400" dirty="0">
                <a:latin typeface="Bounded Light"/>
              </a:rPr>
              <a:t>Будьте мудрыми на войне.</a:t>
            </a:r>
          </a:p>
          <a:p>
            <a:r>
              <a:rPr lang="ru-RU" sz="2400" dirty="0">
                <a:latin typeface="Bounded Light"/>
              </a:rPr>
              <a:t>Чтобы славу добыть стране,</a:t>
            </a:r>
          </a:p>
          <a:p>
            <a:endParaRPr lang="ru-RU" sz="2400" dirty="0"/>
          </a:p>
          <a:p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716EADA-6656-428E-85CF-0D108D5F3C33}"/>
              </a:ext>
            </a:extLst>
          </p:cNvPr>
          <p:cNvSpPr/>
          <p:nvPr/>
        </p:nvSpPr>
        <p:spPr>
          <a:xfrm>
            <a:off x="5078028" y="802889"/>
            <a:ext cx="643003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Стремитесь батырами стать;</a:t>
            </a:r>
          </a:p>
          <a:p>
            <a:r>
              <a:rPr lang="ru-RU" sz="2400" dirty="0"/>
              <a:t>Старших умейте почитать.</a:t>
            </a:r>
          </a:p>
          <a:p>
            <a:r>
              <a:rPr lang="ru-RU" sz="2400" dirty="0"/>
              <a:t>Их советом не пренебрегайте,</a:t>
            </a:r>
          </a:p>
          <a:p>
            <a:r>
              <a:rPr lang="ru-RU" sz="2400" dirty="0"/>
              <a:t>Но и тех, кто младше, не забывайте -</a:t>
            </a:r>
          </a:p>
          <a:p>
            <a:r>
              <a:rPr lang="ru-RU" sz="2400" dirty="0"/>
              <a:t>Вам растить их и поднимать.</a:t>
            </a:r>
          </a:p>
          <a:p>
            <a:r>
              <a:rPr lang="ru-RU" sz="2400" dirty="0"/>
              <a:t>Коль в чьи-то глаза угодила соринка,</a:t>
            </a:r>
          </a:p>
          <a:p>
            <a:r>
              <a:rPr lang="ru-RU" sz="2400" dirty="0"/>
              <a:t>Которая может их сделать слепыми,</a:t>
            </a:r>
          </a:p>
          <a:p>
            <a:r>
              <a:rPr lang="ru-RU" sz="2400" dirty="0"/>
              <a:t>Станьте ресницами глаза для них вы,</a:t>
            </a:r>
          </a:p>
          <a:p>
            <a:r>
              <a:rPr lang="ru-RU" sz="2400" dirty="0"/>
              <a:t>Сор тот смахните руками своими…</a:t>
            </a:r>
          </a:p>
          <a:p>
            <a:r>
              <a:rPr lang="ru-RU" sz="2400" dirty="0"/>
              <a:t>Пусть станет добро лишь вашим конем,</a:t>
            </a:r>
          </a:p>
          <a:p>
            <a:r>
              <a:rPr lang="ru-RU" sz="2400" dirty="0"/>
              <a:t>Пусть имя будет вам — человек,</a:t>
            </a:r>
          </a:p>
          <a:p>
            <a:r>
              <a:rPr lang="ru-RU" sz="2400" dirty="0"/>
              <a:t>Злу не давайте дорогу вовек.</a:t>
            </a:r>
          </a:p>
          <a:p>
            <a:r>
              <a:rPr lang="ru-RU" sz="2400" dirty="0"/>
              <a:t>Пусть мир и добро пребудут вовек!</a:t>
            </a:r>
          </a:p>
        </p:txBody>
      </p:sp>
    </p:spTree>
    <p:extLst>
      <p:ext uri="{BB962C8B-B14F-4D97-AF65-F5344CB8AC3E}">
        <p14:creationId xmlns:p14="http://schemas.microsoft.com/office/powerpoint/2010/main" val="3037479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FA3F764-D52C-4296-A592-B4868087B373}"/>
              </a:ext>
            </a:extLst>
          </p:cNvPr>
          <p:cNvSpPr/>
          <p:nvPr/>
        </p:nvSpPr>
        <p:spPr>
          <a:xfrm>
            <a:off x="257453" y="337351"/>
            <a:ext cx="5838547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unded"/>
                <a:ea typeface="+mj-ea"/>
                <a:cs typeface="+mj-cs"/>
              </a:rPr>
              <a:t>Цели: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  <a:t>1. изучать культурное наследие башкирского народа - эпос «Урал батыр» в социокультурном контексте;</a:t>
            </a:r>
            <a:b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</a:b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  <a:t>2. прививать любовь к чтению;</a:t>
            </a:r>
            <a:b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</a:b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  <a:t>3. воспитывать у подрастающего поколения любовь к народу, родному языку, уважение к культурам других народов, чувство национальной гордости посредством изучения памятника словесности «Урал батыр».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Bounded Light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69B853-F8F9-42D6-8629-1CEBCFCBBD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9599" y="1938450"/>
            <a:ext cx="5642089" cy="314089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E8A0033-0A18-4545-8F4C-0769FCEEDE01}"/>
              </a:ext>
            </a:extLst>
          </p:cNvPr>
          <p:cNvSpPr/>
          <p:nvPr/>
        </p:nvSpPr>
        <p:spPr>
          <a:xfrm rot="10800000" flipH="1" flipV="1">
            <a:off x="5877017" y="4993410"/>
            <a:ext cx="60575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Расположение фигур по территории </a:t>
            </a:r>
          </a:p>
          <a:p>
            <a:pPr algn="ctr"/>
            <a:r>
              <a:rPr lang="ru-RU" sz="2400" dirty="0"/>
              <a:t>гимназии-интерната (макет)</a:t>
            </a:r>
          </a:p>
        </p:txBody>
      </p:sp>
    </p:spTree>
    <p:extLst>
      <p:ext uri="{BB962C8B-B14F-4D97-AF65-F5344CB8AC3E}">
        <p14:creationId xmlns:p14="http://schemas.microsoft.com/office/powerpoint/2010/main" val="1419434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A76F1F5-6728-4525-A2A3-B77EEC9856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789" y="1743043"/>
            <a:ext cx="6513944" cy="378264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B9E1187-4659-4004-8DE8-2F1606C1F0EE}"/>
              </a:ext>
            </a:extLst>
          </p:cNvPr>
          <p:cNvSpPr/>
          <p:nvPr/>
        </p:nvSpPr>
        <p:spPr>
          <a:xfrm>
            <a:off x="745725" y="665825"/>
            <a:ext cx="78988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Bounded Light"/>
              </a:rPr>
              <a:t>Макеты фигур первых людей – </a:t>
            </a:r>
            <a:r>
              <a:rPr lang="ru-RU" sz="3200" dirty="0" err="1">
                <a:latin typeface="Bounded Light"/>
              </a:rPr>
              <a:t>Янбики</a:t>
            </a:r>
            <a:r>
              <a:rPr lang="ru-RU" sz="3200" dirty="0">
                <a:latin typeface="Bounded Light"/>
              </a:rPr>
              <a:t> и </a:t>
            </a:r>
            <a:r>
              <a:rPr lang="ru-RU" sz="3200" dirty="0" err="1">
                <a:latin typeface="Bounded Light"/>
              </a:rPr>
              <a:t>Янбирде</a:t>
            </a:r>
            <a:endParaRPr lang="ru-RU" sz="3200" dirty="0">
              <a:latin typeface="Bounded Light"/>
            </a:endParaRPr>
          </a:p>
        </p:txBody>
      </p:sp>
    </p:spTree>
    <p:extLst>
      <p:ext uri="{BB962C8B-B14F-4D97-AF65-F5344CB8AC3E}">
        <p14:creationId xmlns:p14="http://schemas.microsoft.com/office/powerpoint/2010/main" val="3532503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2A9C8BB-E971-48B3-B7D3-33BFD01360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787" y="1617956"/>
            <a:ext cx="2517651" cy="395421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29D857-1FA9-4AE3-A6E9-F0B3002CCA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3677" y="1617956"/>
            <a:ext cx="2517651" cy="3954213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094AF3F-9F23-4423-9315-4DE3DA39C23F}"/>
              </a:ext>
            </a:extLst>
          </p:cNvPr>
          <p:cNvSpPr/>
          <p:nvPr/>
        </p:nvSpPr>
        <p:spPr>
          <a:xfrm>
            <a:off x="1" y="310718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Bounded Light"/>
              </a:rPr>
              <a:t>Культурный герой – Урал батыр, один из сыновей </a:t>
            </a:r>
            <a:r>
              <a:rPr lang="ru-RU" sz="3200" dirty="0" err="1">
                <a:latin typeface="Bounded Light"/>
              </a:rPr>
              <a:t>Янбики</a:t>
            </a:r>
            <a:r>
              <a:rPr lang="ru-RU" sz="3200" dirty="0">
                <a:latin typeface="Bounded Light"/>
              </a:rPr>
              <a:t> и </a:t>
            </a:r>
            <a:r>
              <a:rPr lang="ru-RU" sz="3200" dirty="0" err="1">
                <a:latin typeface="Bounded Light"/>
              </a:rPr>
              <a:t>Янбирде</a:t>
            </a:r>
            <a:r>
              <a:rPr lang="ru-RU" sz="3200" dirty="0">
                <a:latin typeface="Bounded Light"/>
              </a:rPr>
              <a:t> и старец </a:t>
            </a:r>
            <a:r>
              <a:rPr lang="ru-RU" sz="3200" dirty="0" err="1">
                <a:latin typeface="Bounded Light"/>
              </a:rPr>
              <a:t>Тараул</a:t>
            </a:r>
            <a:r>
              <a:rPr lang="ru-RU" sz="3200" dirty="0">
                <a:latin typeface="Bounded Light"/>
              </a:rPr>
              <a:t> (макет)</a:t>
            </a:r>
          </a:p>
        </p:txBody>
      </p:sp>
    </p:spTree>
    <p:extLst>
      <p:ext uri="{BB962C8B-B14F-4D97-AF65-F5344CB8AC3E}">
        <p14:creationId xmlns:p14="http://schemas.microsoft.com/office/powerpoint/2010/main" val="926216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F8C9D9F-28AD-4630-940D-58443B46F9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617" y="327597"/>
            <a:ext cx="4904739" cy="315688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DC5703-4B6B-4CE8-9435-90A89EF25B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0058" y="2975343"/>
            <a:ext cx="5272339" cy="2581249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EE995FD-FB6F-4905-BC26-E014A961EC20}"/>
              </a:ext>
            </a:extLst>
          </p:cNvPr>
          <p:cNvSpPr/>
          <p:nvPr/>
        </p:nvSpPr>
        <p:spPr>
          <a:xfrm>
            <a:off x="6096000" y="1802167"/>
            <a:ext cx="565638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/>
            <a:r>
              <a:rPr lang="ru-RU" sz="3200" dirty="0" err="1">
                <a:solidFill>
                  <a:prstClr val="black"/>
                </a:solidFill>
                <a:latin typeface="Bounded Light"/>
              </a:rPr>
              <a:t>Кахкаха</a:t>
            </a:r>
            <a:r>
              <a:rPr lang="ru-RU" sz="3200" dirty="0">
                <a:solidFill>
                  <a:prstClr val="black"/>
                </a:solidFill>
                <a:latin typeface="Bounded Light"/>
              </a:rPr>
              <a:t> (макет) – </a:t>
            </a:r>
          </a:p>
          <a:p>
            <a:pPr lvl="0" defTabSz="457200"/>
            <a:r>
              <a:rPr lang="ru-RU" sz="3200" dirty="0">
                <a:solidFill>
                  <a:prstClr val="black"/>
                </a:solidFill>
                <a:latin typeface="Bounded Light"/>
              </a:rPr>
              <a:t>воплощение злых сил в эпосе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B753CEC-8E38-4B89-AECA-E3DD88611327}"/>
              </a:ext>
            </a:extLst>
          </p:cNvPr>
          <p:cNvSpPr/>
          <p:nvPr/>
        </p:nvSpPr>
        <p:spPr>
          <a:xfrm>
            <a:off x="115411" y="3484485"/>
            <a:ext cx="57438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  <a:t>Дочь я царя, чье имя </a:t>
            </a:r>
            <a:r>
              <a:rPr kumimoji="0" lang="ru-RU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  <a:t>Самрау</a:t>
            </a: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  <a:t>,</a:t>
            </a:r>
            <a:b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</a:b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  <a:t>А зовут меня Хумай;</a:t>
            </a:r>
            <a:b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</a:b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  <a:t>Если волосы разовью,</a:t>
            </a:r>
            <a:b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</a:b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unded Light"/>
                <a:ea typeface="+mj-ea"/>
                <a:cs typeface="+mj-cs"/>
              </a:rPr>
              <a:t>Лучами златыми всю землю залью.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Bounded Light"/>
            </a:endParaRPr>
          </a:p>
        </p:txBody>
      </p:sp>
    </p:spTree>
    <p:extLst>
      <p:ext uri="{BB962C8B-B14F-4D97-AF65-F5344CB8AC3E}">
        <p14:creationId xmlns:p14="http://schemas.microsoft.com/office/powerpoint/2010/main" val="20134243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</TotalTime>
  <Words>579</Words>
  <Application>Microsoft Office PowerPoint</Application>
  <PresentationFormat>Широкоэкранный</PresentationFormat>
  <Paragraphs>67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Bounded</vt:lpstr>
      <vt:lpstr>Bounded Light</vt:lpstr>
      <vt:lpstr>Calibri</vt:lpstr>
      <vt:lpstr>Calibri Light</vt:lpstr>
      <vt:lpstr>Тема Office</vt:lpstr>
      <vt:lpstr>Роль эпоса «Урал батыр» в воспитании подрастающего поколения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Microsoft Office User</dc:creator>
  <cp:lastModifiedBy>USER</cp:lastModifiedBy>
  <cp:revision>27</cp:revision>
  <dcterms:created xsi:type="dcterms:W3CDTF">2026-04-03T20:11:11Z</dcterms:created>
  <dcterms:modified xsi:type="dcterms:W3CDTF">2026-04-15T16:26:29Z</dcterms:modified>
</cp:coreProperties>
</file>